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7" r:id="rId2"/>
    <p:sldId id="441" r:id="rId3"/>
    <p:sldId id="407" r:id="rId4"/>
    <p:sldId id="409" r:id="rId5"/>
    <p:sldId id="413" r:id="rId6"/>
    <p:sldId id="410" r:id="rId7"/>
    <p:sldId id="411" r:id="rId8"/>
    <p:sldId id="418" r:id="rId9"/>
    <p:sldId id="422" r:id="rId10"/>
    <p:sldId id="423" r:id="rId11"/>
    <p:sldId id="424" r:id="rId12"/>
    <p:sldId id="416" r:id="rId13"/>
    <p:sldId id="425" r:id="rId14"/>
    <p:sldId id="426" r:id="rId15"/>
    <p:sldId id="412" r:id="rId16"/>
    <p:sldId id="417" r:id="rId17"/>
    <p:sldId id="427" r:id="rId18"/>
    <p:sldId id="428" r:id="rId19"/>
    <p:sldId id="430" r:id="rId20"/>
    <p:sldId id="431" r:id="rId21"/>
    <p:sldId id="432" r:id="rId22"/>
    <p:sldId id="429" r:id="rId23"/>
    <p:sldId id="43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34"/>
    <p:restoredTop sz="96654"/>
  </p:normalViewPr>
  <p:slideViewPr>
    <p:cSldViewPr snapToGrid="0" snapToObjects="1">
      <p:cViewPr varScale="1">
        <p:scale>
          <a:sx n="121" d="100"/>
          <a:sy n="121" d="100"/>
        </p:scale>
        <p:origin x="19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94640-27A7-D142-A7F1-7A0567BBD3BE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6CFD3-D41E-7E4C-B770-A544F9953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11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4D3FB3-03A4-6449-AC63-751A0380213E}" type="datetime1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9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29044-6B32-3942-908C-B16B2F9FF3AB}" type="datetime1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2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65897-8194-DC48-9CBA-C9CDDAEBCF17}" type="datetime1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3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B3DED-1805-7141-BB0F-FA90D70E761F}" type="datetime1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5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54279-2043-D646-903A-1BFBE4400801}" type="datetime1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1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438A27-ED9F-5B4E-A0EA-A6225DB64048}" type="datetime1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07C6E2-ADFA-A145-A1FC-BC1400347F7B}" type="datetime1">
              <a:rPr lang="en-US" smtClean="0"/>
              <a:t>10/28/21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2CE1ED-098A-EA4A-96A1-B47125FB28E4}" type="datetime1">
              <a:rPr lang="en-US" smtClean="0"/>
              <a:t>10/28/21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99683F-78D7-BF48-8FFE-60B80ABA370D}" type="datetime1">
              <a:rPr lang="en-US" smtClean="0"/>
              <a:t>10/28/21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0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E377C4-D6C3-9C47-B38F-6B11C7E9E9E7}" type="datetime1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6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E613B0-239F-F549-87D0-23015C47C853}" type="datetime1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EDDB06A-2186-154F-AB6D-13DC07A0E4DD}" type="datetime1">
              <a:rPr lang="en-US" smtClean="0"/>
              <a:t>10/28/21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591: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2021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FB798-AA1F-5549-89F3-34904C58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8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CC9B-BF9E-DC4F-A9DD-276358D7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FAB42-63FB-0A41-912B-82C59BB89D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588000" cy="4157663"/>
          </a:xfrm>
        </p:spPr>
        <p:txBody>
          <a:bodyPr/>
          <a:lstStyle/>
          <a:p>
            <a:r>
              <a:rPr lang="en-US" sz="2200" dirty="0"/>
              <a:t>Gaseous FP swelling is due to the formation of fission gas bubbles and is more difficult to quantify</a:t>
            </a:r>
          </a:p>
          <a:p>
            <a:r>
              <a:rPr lang="en-US" sz="2200" dirty="0"/>
              <a:t>Historical examinations on </a:t>
            </a:r>
            <a:r>
              <a:rPr lang="en-US" sz="2200" dirty="0" err="1"/>
              <a:t>UAlx</a:t>
            </a:r>
            <a:r>
              <a:rPr lang="en-US" sz="2200" dirty="0"/>
              <a:t> fuels showed no large fission gas bubbles in the fuel</a:t>
            </a:r>
          </a:p>
          <a:p>
            <a:r>
              <a:rPr lang="en-US" sz="2200" dirty="0"/>
              <a:t>Thus, fission gas bubbles were sufficiently small to be beyond the scope of 1980s era SEM</a:t>
            </a:r>
          </a:p>
          <a:p>
            <a:r>
              <a:rPr lang="en-US" sz="2200" dirty="0"/>
              <a:t>However, oxide inclusions showed large fission gas bubbles</a:t>
            </a:r>
          </a:p>
          <a:p>
            <a:r>
              <a:rPr lang="en-US" sz="2200" dirty="0"/>
              <a:t>Oxides are present due to fabrication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FC6FD5-6ADD-A640-91BF-6C817A539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4193" y="1968500"/>
            <a:ext cx="4751614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2DA5E-C6D5-C34D-8BD8-96A549A6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69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CC9B-BF9E-DC4F-A9DD-276358D7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FAB42-63FB-0A41-912B-82C59BB89D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588000" cy="4157663"/>
          </a:xfrm>
        </p:spPr>
        <p:txBody>
          <a:bodyPr/>
          <a:lstStyle/>
          <a:p>
            <a:r>
              <a:rPr lang="en-US" sz="2200" dirty="0"/>
              <a:t>It is unclear whether the oxide clusters acted as reservoirs absorbing fission gas, or whether </a:t>
            </a:r>
            <a:r>
              <a:rPr lang="en-US" sz="2200" dirty="0" err="1"/>
              <a:t>UAlx</a:t>
            </a:r>
            <a:r>
              <a:rPr lang="en-US" sz="2200" dirty="0"/>
              <a:t> helps retard bubble formation</a:t>
            </a:r>
          </a:p>
          <a:p>
            <a:r>
              <a:rPr lang="en-US" sz="2200" dirty="0"/>
              <a:t>It is possible that nanoscale bubbles are forming, but are undetectable via SEM (I would argue this is necessary)</a:t>
            </a:r>
          </a:p>
          <a:p>
            <a:r>
              <a:rPr lang="en-US" sz="2200" dirty="0"/>
              <a:t>A direct quantification of the gas bubble swelling rate is currently impossible</a:t>
            </a:r>
          </a:p>
          <a:p>
            <a:r>
              <a:rPr lang="en-US" sz="2200" dirty="0"/>
              <a:t>Instead, the gas bubble swelling rate is estimated by subtraction of solid fission product swelling from the total swelling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FC6FD5-6ADD-A640-91BF-6C817A539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4193" y="1968500"/>
            <a:ext cx="4751614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2DA5E-C6D5-C34D-8BD8-96A549A6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75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5EF13-7EA2-1B4F-99D1-328CE886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Amorphization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CF4EC-DBCB-104B-A0FE-979B86B9AE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performance of all U intermetallic fuels is closely related to whether they are crystalline or amorphous during irradiation</a:t>
            </a:r>
          </a:p>
          <a:p>
            <a:r>
              <a:rPr lang="en-US" sz="2200" dirty="0"/>
              <a:t>The U intermetallic fuels tend to be amorphized by damage in the crystal structure caused by highly energetic fission fragments and low temperatures inhibiting recombination</a:t>
            </a:r>
          </a:p>
          <a:p>
            <a:r>
              <a:rPr lang="en-US" sz="2200" dirty="0"/>
              <a:t>Amorphization of a crystalline material is accompanied by an increase in volume, which facilitates atomic mobility, enhancing diffusion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36B0C-A013-0140-A724-B425EEE22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00224"/>
            <a:ext cx="5384800" cy="4157663"/>
          </a:xfrm>
        </p:spPr>
        <p:txBody>
          <a:bodyPr/>
          <a:lstStyle/>
          <a:p>
            <a:r>
              <a:rPr lang="en-US" sz="2200" dirty="0"/>
              <a:t>Fission gas mobility is also high in amorphous materials and the fuel material is more readily deformed by the growing gas bubbles</a:t>
            </a:r>
          </a:p>
          <a:p>
            <a:r>
              <a:rPr lang="en-US" sz="2200" dirty="0"/>
              <a:t>Thus, fission gas bubble growth in an amorphous material is faster</a:t>
            </a:r>
          </a:p>
          <a:p>
            <a:r>
              <a:rPr lang="en-US" sz="2200" dirty="0"/>
              <a:t>The three U–Al </a:t>
            </a:r>
            <a:r>
              <a:rPr lang="en-US" sz="2200" dirty="0" err="1"/>
              <a:t>intermetallics</a:t>
            </a:r>
            <a:r>
              <a:rPr lang="en-US" sz="2200" dirty="0"/>
              <a:t> undergo amorphization depending on the fission rate and temperature</a:t>
            </a:r>
          </a:p>
          <a:p>
            <a:r>
              <a:rPr lang="en-US" sz="2200" dirty="0"/>
              <a:t>The lower the irradiation temperature and the higher the fission rate, the more readily the fuel becomes amorphous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7CECD-3D96-3744-9262-B89592A9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11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9F41-A238-3F49-9E97-EA2733F4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UAl</a:t>
            </a:r>
            <a:r>
              <a:rPr lang="en-US" dirty="0"/>
              <a:t>-Al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8B24D-DE2A-0E42-B147-26CED8A6E7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 err="1"/>
              <a:t>UAlx</a:t>
            </a:r>
            <a:r>
              <a:rPr lang="en-US" sz="2200" dirty="0"/>
              <a:t> and Al react during irradiation even at low temperatures due to irradiation-enhanced interdiffusion</a:t>
            </a:r>
          </a:p>
          <a:p>
            <a:r>
              <a:rPr lang="en-US" sz="2200" dirty="0"/>
              <a:t>UAl2 and UAl3 react with matrix Al to generate UAl4, and since there are no higher content compounds, UAl4 stays stable with Al</a:t>
            </a:r>
          </a:p>
          <a:p>
            <a:r>
              <a:rPr lang="en-US" sz="2200" dirty="0"/>
              <a:t>In the image, A is UAl2, B is UAl3, C is UAl4, and D is U oxide</a:t>
            </a:r>
          </a:p>
          <a:p>
            <a:r>
              <a:rPr lang="en-US" sz="2200" dirty="0"/>
              <a:t>Measured reaction data of </a:t>
            </a:r>
            <a:r>
              <a:rPr lang="en-US" sz="2200" dirty="0" err="1"/>
              <a:t>UAlx</a:t>
            </a:r>
            <a:r>
              <a:rPr lang="en-US" sz="2200" dirty="0"/>
              <a:t>–Al from in-pile tests are scarce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F432B1-962F-BE45-91EB-2E35FBD781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79141" y="1968500"/>
            <a:ext cx="4021717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6DFE2-ABB1-8446-9632-6C26D6D5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21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5530-71AA-924E-A3F4-3E4C12854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U-Al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62B47-1A01-F544-899A-0E4E15A091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 err="1"/>
              <a:t>UAlx</a:t>
            </a:r>
            <a:r>
              <a:rPr lang="en-US" sz="2200" dirty="0"/>
              <a:t> fuels are in dispersion form in an aluminum matrix</a:t>
            </a:r>
          </a:p>
          <a:p>
            <a:r>
              <a:rPr lang="en-US" sz="2200" dirty="0"/>
              <a:t>The three uranium aluminides undergo amorphization depending on the fission rate and temperature</a:t>
            </a:r>
          </a:p>
          <a:p>
            <a:r>
              <a:rPr lang="en-US" sz="2200" dirty="0"/>
              <a:t>UAl4 </a:t>
            </a:r>
            <a:r>
              <a:rPr lang="en-US" sz="2200" dirty="0" err="1"/>
              <a:t>amorphizes</a:t>
            </a:r>
            <a:r>
              <a:rPr lang="en-US" sz="2200" dirty="0"/>
              <a:t> most readily and UAl2 least readily</a:t>
            </a:r>
          </a:p>
          <a:p>
            <a:r>
              <a:rPr lang="en-US" sz="2200" dirty="0" err="1"/>
              <a:t>UAlx</a:t>
            </a:r>
            <a:r>
              <a:rPr lang="en-US" sz="2200" dirty="0"/>
              <a:t>–Al dispersions have lower fueled zone swelling than any other type fuel dispersions due to low fission gas bubble swelling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B4515-736D-5541-A546-C3DF1FDB1E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 err="1"/>
              <a:t>UAlx</a:t>
            </a:r>
            <a:r>
              <a:rPr lang="en-US" sz="2200" dirty="0"/>
              <a:t> fuels had limited utilization due to the requirement of very high U enrichment in relatively low U density alloys</a:t>
            </a:r>
          </a:p>
          <a:p>
            <a:r>
              <a:rPr lang="en-US" sz="2200" dirty="0"/>
              <a:t>Additionally, UAl2 is highly pyrophoric, leading to difficulties in fabrication, significantly increasing costs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2F7DF-DFCE-784B-AF68-F9999425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29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DE3E-4658-E144-A16D-E99D1699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RERTR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0C4AB-CB2C-074B-8653-02829705D7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US DOE initiated the RERTR (Reduced Enrichment for Research and Test Reactor) program in 1978 to convert the world’s research and test reactors using high-enrichment uranium (HEU) to those using low-enrichment uranium (LEU)</a:t>
            </a:r>
          </a:p>
          <a:p>
            <a:r>
              <a:rPr lang="en-US" sz="2200" dirty="0"/>
              <a:t>An enrichment in 235U of 20 at.% is the threshold between HEU and LEU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3022C-C7CC-5849-9BFA-F8AD42CB29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To use a fuel with reduced enrichment, keeping the fuel phase volume the same in the fueled zone, requires using a fuel having a higher uranium density to compensate for the reduced fissile fraction in LEU</a:t>
            </a:r>
          </a:p>
          <a:p>
            <a:r>
              <a:rPr lang="en-US" sz="2200" dirty="0"/>
              <a:t>The fuel form developed to accomplish this is U3Si2, which allows the highest possible uranium loading among the qualified fuel types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AC79C-6C88-774B-9B7C-90048843A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74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76F77-4FB6-2046-BF8D-A89488B48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0F29C-0D6C-1F44-AA12-8A80620EBA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In the U–Si system, U3Si, U3Si2, and </a:t>
            </a:r>
            <a:r>
              <a:rPr lang="en-US" sz="2200" dirty="0" err="1"/>
              <a:t>USi</a:t>
            </a:r>
            <a:r>
              <a:rPr lang="en-US" sz="2200" dirty="0"/>
              <a:t> are the compounds of interest for candidate fuels chiefly because of their high uranium density: 15.3, 12.2, and 10.96 g/cc, respectively</a:t>
            </a:r>
          </a:p>
          <a:p>
            <a:r>
              <a:rPr lang="en-US" sz="2200" dirty="0"/>
              <a:t>U3Si2 and </a:t>
            </a:r>
            <a:r>
              <a:rPr lang="en-US" sz="2200" dirty="0" err="1"/>
              <a:t>USi</a:t>
            </a:r>
            <a:r>
              <a:rPr lang="en-US" sz="2200" dirty="0"/>
              <a:t> form directly from liquid, but U3Si forms only by a peritectoid reaction at 925C</a:t>
            </a:r>
          </a:p>
          <a:p>
            <a:r>
              <a:rPr lang="en-US" sz="2200" dirty="0"/>
              <a:t>U3Si and U3Si2 are of key interest, due to their higher U density</a:t>
            </a:r>
          </a:p>
          <a:p>
            <a:r>
              <a:rPr lang="en-US" sz="2200" dirty="0"/>
              <a:t>U3Si2 is also of interest in commercial LWR application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10C221-5A39-3143-8A9D-10091DAB07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29646" y="1968500"/>
            <a:ext cx="4320708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AFDB9-F106-BC47-9CEB-0AF4605F2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26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9044-B5BD-CF4D-A8AC-E574D446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1FA3A-FD6B-1840-8485-2DB7EE01CA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In practice, it is almost impossible to fabricate the exact stoichiometric form of one of these U-Si compounds</a:t>
            </a:r>
          </a:p>
          <a:p>
            <a:r>
              <a:rPr lang="en-US" sz="2200" dirty="0"/>
              <a:t>Typically, a higher content of Si is required to suppress the formation of solid solution U, or Si-lean U-Si compounds</a:t>
            </a:r>
          </a:p>
          <a:p>
            <a:r>
              <a:rPr lang="en-US" sz="2200" dirty="0"/>
              <a:t>The secondary phases typically reside </a:t>
            </a:r>
            <a:r>
              <a:rPr lang="en-US" sz="2200" dirty="0" err="1"/>
              <a:t>inhomogeneously</a:t>
            </a:r>
            <a:r>
              <a:rPr lang="en-US" sz="2200" dirty="0"/>
              <a:t> in a fuel particle, which causes inhomogeneous size distributions of fission gas bubbles inside the fuel particles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76759-FFB4-9B4E-A4C0-37D9403BD3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Alloy ingots of U–Si are made by mixing and melting of uranium and silicon with a desired Si/U ratio</a:t>
            </a:r>
          </a:p>
          <a:p>
            <a:r>
              <a:rPr lang="en-US" sz="2200" dirty="0"/>
              <a:t>The ingots are sometimes annealed in an inert atmosphere to complete compound formation</a:t>
            </a:r>
          </a:p>
          <a:p>
            <a:r>
              <a:rPr lang="en-US" sz="2200" dirty="0"/>
              <a:t>These ingots are then broken into smaller particles by a powder fabrication process</a:t>
            </a:r>
          </a:p>
          <a:p>
            <a:r>
              <a:rPr lang="en-US" sz="2200" dirty="0"/>
              <a:t>U3Si is more ductile than U3Si2, are requires significantly more work to break into small particles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C2D05-61B9-FB44-8920-7E67E8FB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2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C1417-C762-6B4B-B163-ECB93B50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34247-B759-3F44-BA28-6B08C2E68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874327" cy="4157663"/>
          </a:xfrm>
        </p:spPr>
        <p:txBody>
          <a:bodyPr/>
          <a:lstStyle/>
          <a:p>
            <a:r>
              <a:rPr lang="en-US" sz="2200" dirty="0"/>
              <a:t>The fragmentation/comminution process results in jagged and irregular powders</a:t>
            </a:r>
          </a:p>
          <a:p>
            <a:r>
              <a:rPr lang="en-US" sz="2200" dirty="0"/>
              <a:t>An atomization technology widely used in powder metallurgy is applied to fabricate spherical powders of U3Si2 and U3Si, involving liquid fuel droplets and centrifugal force</a:t>
            </a:r>
          </a:p>
          <a:p>
            <a:r>
              <a:rPr lang="en-US" sz="2200" dirty="0"/>
              <a:t>Atomized powder has several advantages over comminuted powder: 1) surface-to-volume ratio is smaller, so reaction with matrix is less; 2) high homogeneity and fewer impurities; 3) lower residual stresses and defects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3183ED-889E-2842-81DF-190460EA3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56161" y="1749883"/>
            <a:ext cx="3517600" cy="258998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75F2D-C404-A84C-957A-95BE4A08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799F11-8806-CC4A-B2B7-6AAC3A61C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02" y="4339867"/>
            <a:ext cx="3361460" cy="2496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733E7E-5377-DC4E-8B00-F644F684D99C}"/>
              </a:ext>
            </a:extLst>
          </p:cNvPr>
          <p:cNvSpPr txBox="1"/>
          <p:nvPr/>
        </p:nvSpPr>
        <p:spPr>
          <a:xfrm>
            <a:off x="10587762" y="2675542"/>
            <a:ext cx="150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Comminution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4D5AB-37ED-AE44-BF6F-76D775DAC885}"/>
              </a:ext>
            </a:extLst>
          </p:cNvPr>
          <p:cNvSpPr txBox="1"/>
          <p:nvPr/>
        </p:nvSpPr>
        <p:spPr>
          <a:xfrm>
            <a:off x="10587762" y="5142100"/>
            <a:ext cx="150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Atomization</a:t>
            </a:r>
          </a:p>
        </p:txBody>
      </p:sp>
    </p:spTree>
    <p:extLst>
      <p:ext uri="{BB962C8B-B14F-4D97-AF65-F5344CB8AC3E}">
        <p14:creationId xmlns:p14="http://schemas.microsoft.com/office/powerpoint/2010/main" val="2936805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3345-7D04-EC40-AB62-54AD77DDA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Fuel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CEFD2-8E82-6F4D-978F-B7A54B8FF8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Solid fission product swelling is treated as identical to that in </a:t>
            </a:r>
            <a:r>
              <a:rPr lang="en-US" sz="2200" dirty="0" err="1"/>
              <a:t>UAlx</a:t>
            </a:r>
            <a:r>
              <a:rPr lang="en-US" sz="2200" dirty="0"/>
              <a:t> fuels, but fission gas swelling is markedly different</a:t>
            </a:r>
          </a:p>
          <a:p>
            <a:r>
              <a:rPr lang="en-US" sz="2200" dirty="0"/>
              <a:t>Fuel swelling kinetics of U–Si fuel particles is well documented in the literature</a:t>
            </a:r>
          </a:p>
          <a:p>
            <a:r>
              <a:rPr lang="en-US" sz="2200" dirty="0"/>
              <a:t>Again, gaseous swelling is estimated by subtracting solid FP swelling from the total swelling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75D520-2431-1A45-862C-7EDCCD52D2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4450" y="2256631"/>
            <a:ext cx="4991100" cy="3581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DAA0E-0579-2E47-8671-0E6A6DF9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36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3159-6853-3842-BB8C-967FEE05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F4C4-75C8-204B-AB80-C8FBEA57A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Wrapped up module 3 with nitride fuels</a:t>
            </a:r>
          </a:p>
          <a:p>
            <a:r>
              <a:rPr lang="en-US" sz="2200" dirty="0"/>
              <a:t>Nitrides have a higher U density and higher thermal conductivity than oxides, with a higher melting point than metallic fuels</a:t>
            </a:r>
          </a:p>
          <a:p>
            <a:r>
              <a:rPr lang="en-US" sz="2200" dirty="0"/>
              <a:t>Difficult fabrication, requiring atmospheric controls and enrichment of N, especially in thermal or transmutation applications</a:t>
            </a:r>
          </a:p>
          <a:p>
            <a:r>
              <a:rPr lang="en-US" sz="2200" dirty="0"/>
              <a:t>Three stages in temperature, with gap closure leading to steady state behavior</a:t>
            </a:r>
          </a:p>
          <a:p>
            <a:r>
              <a:rPr lang="en-US" sz="2200" dirty="0"/>
              <a:t>Nitride fuel undergoes restructuring, with central porous region, large grained region, and as-fabricated microstructure</a:t>
            </a:r>
          </a:p>
          <a:p>
            <a:r>
              <a:rPr lang="en-US" sz="2200" dirty="0"/>
              <a:t>FCMI is a key life limiting phenomenon due to little creep in UN fuels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DA835-5879-0E44-8CD7-E66C6F7E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00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229E5-E632-A146-8140-A96933CA8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Amorphous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1DACD-6435-F342-B6F2-E6311A3B37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U3Si and U3Si2 are known to become amorphous under irradiation at sufficiently low temperatures</a:t>
            </a:r>
          </a:p>
          <a:p>
            <a:r>
              <a:rPr lang="en-US" sz="2200" dirty="0"/>
              <a:t>The primary damage in the crystal is due to highly energetic fission fragments</a:t>
            </a:r>
          </a:p>
          <a:p>
            <a:r>
              <a:rPr lang="en-US" sz="2200" dirty="0"/>
              <a:t>In the amorphous fuel, fuel swelling depends on the viscosity of fuel</a:t>
            </a:r>
          </a:p>
          <a:p>
            <a:r>
              <a:rPr lang="en-US" sz="2200" dirty="0"/>
              <a:t>Fission gas mobility is also high in amorphous material and the fuel material is more readily deformed by the growing gas bubbles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64A74-FD70-794C-9312-A4051C3E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29E2FC2-1B3B-9C40-A150-ED5F880BA6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3418" y="2134754"/>
            <a:ext cx="4180404" cy="34763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86F108-0C6D-8B43-8E4B-7727F00FC2F0}"/>
              </a:ext>
            </a:extLst>
          </p:cNvPr>
          <p:cNvSpPr txBox="1"/>
          <p:nvPr/>
        </p:nvSpPr>
        <p:spPr>
          <a:xfrm>
            <a:off x="7086600" y="5750650"/>
            <a:ext cx="400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U3Si fission gas bubbles at 4.5E27 f/m3</a:t>
            </a:r>
          </a:p>
        </p:txBody>
      </p:sp>
    </p:spTree>
    <p:extLst>
      <p:ext uri="{BB962C8B-B14F-4D97-AF65-F5344CB8AC3E}">
        <p14:creationId xmlns:p14="http://schemas.microsoft.com/office/powerpoint/2010/main" val="1740186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AB17-4777-1A4F-A464-CE2B14A55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31F2-9B0A-A448-9265-39C2455D1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4"/>
            <a:ext cx="10820400" cy="1346198"/>
          </a:xfrm>
        </p:spPr>
        <p:txBody>
          <a:bodyPr/>
          <a:lstStyle/>
          <a:p>
            <a:r>
              <a:rPr lang="en-US" sz="2200" dirty="0"/>
              <a:t>Figures shows fuel microstructures and the fission gas bubble morphology of irradiated U3Si and U3Si2 at 100C to 15% and 19% burnup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D461D-0E94-2144-950C-E040728F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CBE50-22EA-8148-BB8A-31F26CDD4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67"/>
          <a:stretch/>
        </p:blipFill>
        <p:spPr>
          <a:xfrm rot="5400000">
            <a:off x="2125815" y="3000121"/>
            <a:ext cx="3267077" cy="3445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6D9C00-A2C8-9349-8A19-D88E34DCC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39"/>
          <a:stretch/>
        </p:blipFill>
        <p:spPr>
          <a:xfrm rot="5400000">
            <a:off x="6797654" y="2954217"/>
            <a:ext cx="3178178" cy="3537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05E906-D29E-8E48-B47A-77AD28BEC809}"/>
              </a:ext>
            </a:extLst>
          </p:cNvPr>
          <p:cNvSpPr/>
          <p:nvPr/>
        </p:nvSpPr>
        <p:spPr>
          <a:xfrm>
            <a:off x="3402450" y="6356352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5C08D3-F665-3E45-9633-79D1A46CA3E9}"/>
              </a:ext>
            </a:extLst>
          </p:cNvPr>
          <p:cNvSpPr/>
          <p:nvPr/>
        </p:nvSpPr>
        <p:spPr>
          <a:xfrm>
            <a:off x="8093584" y="6352145"/>
            <a:ext cx="724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U3Si2</a:t>
            </a:r>
          </a:p>
        </p:txBody>
      </p:sp>
    </p:spTree>
    <p:extLst>
      <p:ext uri="{BB962C8B-B14F-4D97-AF65-F5344CB8AC3E}">
        <p14:creationId xmlns:p14="http://schemas.microsoft.com/office/powerpoint/2010/main" val="1848652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1EDA3-817B-374C-ADDF-FFBEC331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31113-FD0D-084A-A56A-74CFB8C86B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Both U3Si and U3Si2 are amorphous during research reactor irradiation</a:t>
            </a:r>
          </a:p>
          <a:p>
            <a:r>
              <a:rPr lang="en-US" sz="2200" dirty="0"/>
              <a:t>Fission gas bubble growth in U3Si is high and unstable, while that of U3Si2 is generally lower and stable</a:t>
            </a:r>
          </a:p>
          <a:p>
            <a:r>
              <a:rPr lang="en-US" sz="2200" dirty="0"/>
              <a:t>An explanation is the correlation between free volume and viscosity</a:t>
            </a:r>
          </a:p>
          <a:p>
            <a:r>
              <a:rPr lang="en-US" sz="2200" dirty="0"/>
              <a:t>In that U3Si has larger free volume than U3Si2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FDB29-CCC3-D643-A2A4-580D56D7BF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additional Si bonds in U3Si2 have a large effect on the amount of free volume in the glassy state, and therefore also on the fluidity of the fuel, and thus the swelling behavior</a:t>
            </a:r>
          </a:p>
          <a:p>
            <a:r>
              <a:rPr lang="en-US" sz="2200" dirty="0"/>
              <a:t>Amorphization is a prerequisite for this low-temperature high-swelling behavior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F6022-D91F-FC45-90C9-2C7FBE8A6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76AFB-28A7-DC44-9DD3-944CA8727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918" y="5364166"/>
            <a:ext cx="1930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22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F0A7-EE54-A743-861F-948626E7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8D07F-37E2-D345-8E25-2B5A34D5C9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bubble morphology from higher temperature tests is available</a:t>
            </a:r>
          </a:p>
          <a:p>
            <a:r>
              <a:rPr lang="en-US" sz="2200" dirty="0"/>
              <a:t>Bubble growth in U3Si2 can be enhanced to the level of U3Si if the temperature is increased by about 60C (albeit at higher burnups)</a:t>
            </a:r>
          </a:p>
          <a:p>
            <a:r>
              <a:rPr lang="en-US" sz="2200" dirty="0"/>
              <a:t>It appears that the low bubble growth advantage of U3Si2 provided by the high Si/U ratio is negated if the temperature is increased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F730A-668E-C04D-A1CA-DDFA8B10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C02379-2DFA-F14D-866E-67AA31743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227" y="1831977"/>
            <a:ext cx="2565450" cy="50260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36DFED-3CD9-2C4D-A389-03ABDE1AFD36}"/>
              </a:ext>
            </a:extLst>
          </p:cNvPr>
          <p:cNvSpPr/>
          <p:nvPr/>
        </p:nvSpPr>
        <p:spPr>
          <a:xfrm>
            <a:off x="9417677" y="2715698"/>
            <a:ext cx="27079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T=105 C and FD=3.2E27 f/m3</a:t>
            </a:r>
            <a:endParaRPr lang="en-US" sz="1400" dirty="0">
              <a:effectLst/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FFF5F2-76D2-5D47-95DD-4037557B3A15}"/>
              </a:ext>
            </a:extLst>
          </p:cNvPr>
          <p:cNvSpPr/>
          <p:nvPr/>
        </p:nvSpPr>
        <p:spPr>
          <a:xfrm>
            <a:off x="9404977" y="4191099"/>
            <a:ext cx="27079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T=136 C and FD=5.4E27 f/m3</a:t>
            </a:r>
            <a:endParaRPr lang="en-US" sz="1400" dirty="0">
              <a:effectLst/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01F9B6-75A5-3B4F-990E-9518A6072DB2}"/>
              </a:ext>
            </a:extLst>
          </p:cNvPr>
          <p:cNvSpPr/>
          <p:nvPr/>
        </p:nvSpPr>
        <p:spPr>
          <a:xfrm>
            <a:off x="9417677" y="5736532"/>
            <a:ext cx="27079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T=160 C and FD=6.1E27 f/m3</a:t>
            </a:r>
            <a:endParaRPr lang="en-US" sz="1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080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reactors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8F280-BD83-7F41-84F5-93857A307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63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F8D7-C0C9-3B4B-8E0F-CC66DDAD7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Intermetallic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1D8A1-BB67-9D49-88D1-B7AA94FBD0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Uranium intermetallic fuels such as U–Al, U–Si, and U–Mo are chiefly meant for research and test reactors in which neutron production, instead of power generation, is the main purpose</a:t>
            </a:r>
          </a:p>
          <a:p>
            <a:r>
              <a:rPr lang="en-US" sz="2200" dirty="0"/>
              <a:t>The operation temperatures of these fuels are lower than those UO2</a:t>
            </a:r>
          </a:p>
          <a:p>
            <a:r>
              <a:rPr lang="en-US" sz="2200" dirty="0"/>
              <a:t>In general, the U intermetallic fuels can achieve much higher fission densities than oxide fuels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BFCA2-79B9-2D42-89D7-9D68B321FA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Currently available research reactor fuels are predominantly in a dispersion form that is composed of fuel particles dispersed in an inert matrix (often Al)</a:t>
            </a:r>
          </a:p>
          <a:p>
            <a:r>
              <a:rPr lang="en-US" sz="2200" dirty="0"/>
              <a:t>The fueled zone in a dispersion fuel plate, that is, the fuel particles–matrix mixture zone, is metallurgically bonded to the Al cladding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E9569-868A-DF4B-AD64-32340D64E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931" y="5325594"/>
            <a:ext cx="5384800" cy="8005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2539E-8737-C449-BC83-547408A91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22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46C8-F255-F04D-AB41-91EDEEE0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Intermetallic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DFC8F-EB4C-CD43-A04C-138C8DBCB1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U–Al, U–Si, and U–Mo fuels have been used in research reactors, with development from Al, to Si, to Mo driven by obtaining higher U densities</a:t>
            </a:r>
          </a:p>
          <a:p>
            <a:r>
              <a:rPr lang="en-US" sz="2200" dirty="0"/>
              <a:t>Uranium metal in unsuitable, so </a:t>
            </a:r>
            <a:r>
              <a:rPr lang="en-US" sz="2200" dirty="0" err="1"/>
              <a:t>intermetallics</a:t>
            </a:r>
            <a:r>
              <a:rPr lang="en-US" sz="2200" dirty="0"/>
              <a:t> we developed to stabilize irradiation behavior</a:t>
            </a:r>
          </a:p>
          <a:p>
            <a:r>
              <a:rPr lang="en-US" sz="2200" dirty="0"/>
              <a:t>The U-Al alloy was the first uranium intermetallic fuel chosen for research and test reactor purposes, largely because of compatibility with Al cladding</a:t>
            </a:r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312F51-3684-4A45-A7DC-5022FB73CE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29226" y="1968500"/>
            <a:ext cx="3921548" cy="41576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656EB-89BD-1749-B6DA-E55FF038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07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621E7-3C36-2244-94B8-9947F671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U-Al Alloys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85F62-2648-4C49-AF4F-2D3DBF373C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U-Al was utilized as the fuel in the Materials Test Reactor (MTR) and the Engineering Test Reactor (ETR)</a:t>
            </a:r>
          </a:p>
          <a:p>
            <a:r>
              <a:rPr lang="en-US" sz="2200" dirty="0"/>
              <a:t>Fabrication of U–Al alloys with high uranium contents poses difficulties during the rolling process, and uranium inhomogeneity increases proportionally with uranium content</a:t>
            </a:r>
          </a:p>
          <a:p>
            <a:r>
              <a:rPr lang="en-US" sz="2200" dirty="0"/>
              <a:t>The application of monolithic U–Al alloy in higher power reactors was limited because of fabrication constraints and high fuel swelling</a:t>
            </a:r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B4A623-7465-A948-B90B-60BDB39C63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5446" y="2177620"/>
            <a:ext cx="3272164" cy="3464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6EAFB-C51F-D046-AF41-BC822CE95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350" y="2578462"/>
            <a:ext cx="3168650" cy="27876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98EB0-3D67-2E40-8D8A-05C871ECB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6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C1B20-2B3E-D344-9CBF-AF5605204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U-Al Alloys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775E9-D133-D942-8A5F-D6E9308D7E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fuel form of U–Al alloy with a U density high enough to satisfy the need for high-power rectors is a mixture of UAl2, UAl3, and UAl4, known as </a:t>
            </a:r>
            <a:r>
              <a:rPr lang="en-US" sz="2200" dirty="0" err="1"/>
              <a:t>UAlx</a:t>
            </a:r>
            <a:endParaRPr lang="en-US" sz="2200" dirty="0"/>
          </a:p>
          <a:p>
            <a:r>
              <a:rPr lang="en-US" sz="2200" dirty="0" err="1"/>
              <a:t>UAlx</a:t>
            </a:r>
            <a:r>
              <a:rPr lang="en-US" sz="2200" dirty="0"/>
              <a:t> has positive features that enable its superior performance in high-power reactors</a:t>
            </a:r>
          </a:p>
          <a:p>
            <a:r>
              <a:rPr lang="en-US" sz="2200" dirty="0"/>
              <a:t>Fuel swelling can be reduced by accommodating fission product swelling in the powder dispersions, which include pores left during fabrication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F2635-CBBF-1A4B-8507-5306988395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 err="1"/>
              <a:t>UAlx</a:t>
            </a:r>
            <a:r>
              <a:rPr lang="en-US" sz="2200" dirty="0"/>
              <a:t> also has exceptional resistance to fission gas bubble formation</a:t>
            </a:r>
          </a:p>
          <a:p>
            <a:r>
              <a:rPr lang="en-US" sz="2200" dirty="0"/>
              <a:t>In addition, fabrication with a uniform distribution of burnable absorbers is possible</a:t>
            </a:r>
          </a:p>
          <a:p>
            <a:r>
              <a:rPr lang="en-US" sz="2200" dirty="0"/>
              <a:t>Typical powder lots used in the ATR contained phase fractions of 7.6 wt% UAl2, 78.6 wt% UAl3, and 13.8wt% UAl4</a:t>
            </a:r>
          </a:p>
          <a:p>
            <a:r>
              <a:rPr lang="en-US" sz="2200" dirty="0"/>
              <a:t>These phase fractions can be modified based upon the fabrication process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AD7F4-FE47-CF4F-8560-695EB50C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62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7BF0-1655-C246-9225-400CB5B7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U-Al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488B9-F120-654B-80E4-61073A33FF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There are three intermetallic compounds in the U–Al system: UAl2, UAl3, and UAl4</a:t>
            </a:r>
          </a:p>
          <a:p>
            <a:r>
              <a:rPr lang="en-US" sz="2200" dirty="0"/>
              <a:t>UAl2 forms directly from the liquid, but UAl3 and UAl4 form by peritectoid reactions with aluminum</a:t>
            </a:r>
          </a:p>
          <a:p>
            <a:r>
              <a:rPr lang="en-US" sz="2200" dirty="0"/>
              <a:t>UAl2 is </a:t>
            </a:r>
            <a:r>
              <a:rPr lang="en-US" sz="2200" dirty="0" err="1"/>
              <a:t>fcc</a:t>
            </a:r>
            <a:r>
              <a:rPr lang="en-US" sz="2200" dirty="0"/>
              <a:t>, UAl3 is L1</a:t>
            </a:r>
            <a:r>
              <a:rPr lang="en-US" sz="2200" baseline="-25000" dirty="0"/>
              <a:t>2</a:t>
            </a:r>
            <a:r>
              <a:rPr lang="en-US" sz="2200" dirty="0"/>
              <a:t> type, UAl4 is </a:t>
            </a:r>
            <a:r>
              <a:rPr lang="en-US" sz="2200" dirty="0" err="1"/>
              <a:t>bco</a:t>
            </a:r>
            <a:endParaRPr lang="en-US" sz="2200" dirty="0"/>
          </a:p>
          <a:p>
            <a:r>
              <a:rPr lang="en-US" sz="2200" dirty="0"/>
              <a:t>Densities range from 6.8 g/cc to 5.7 g/cc with decreasing U loading</a:t>
            </a:r>
          </a:p>
          <a:p>
            <a:r>
              <a:rPr lang="en-US" sz="2200" dirty="0"/>
              <a:t>Thermal conductivity of dispersion fuels is largely governed by the matrix 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2D3DD1-CF00-9740-AA37-379F3D4633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9059" y="1968500"/>
            <a:ext cx="4181882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353D2-AB97-8C46-904E-EA3DE5695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80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19A9-A96E-3C48-9350-5117CDEA2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F1D95-6640-F24B-B0FA-9A4D80CFA4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Fuel swelling by fission products is conveniently divided into two distinct parts: solid and gaseous</a:t>
            </a:r>
          </a:p>
          <a:p>
            <a:r>
              <a:rPr lang="en-US" sz="2200" dirty="0"/>
              <a:t>Solid FP swelling is due to the difference between the volume of a uranium atom and solid fission products</a:t>
            </a:r>
          </a:p>
          <a:p>
            <a:r>
              <a:rPr lang="en-US" sz="2200" dirty="0"/>
              <a:t>Most fission gas atoms remain in the fuel, with solid FP swelling proportional only to burnup; independent of fabrication method, fuel type, temperature, etc.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D4E63D-4F01-3F4C-804F-2A11CBB2D0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Thus, solid swelling is applicable across other intermetallic fuels, with derivations from U-Zr being modified for </a:t>
            </a:r>
            <a:r>
              <a:rPr lang="en-US" sz="2200" dirty="0" err="1"/>
              <a:t>UAl</a:t>
            </a:r>
            <a:r>
              <a:rPr lang="en-US" sz="2200" dirty="0"/>
              <a:t>, </a:t>
            </a:r>
            <a:r>
              <a:rPr lang="en-US" sz="2200" dirty="0" err="1"/>
              <a:t>USi</a:t>
            </a:r>
            <a:r>
              <a:rPr lang="en-US" sz="2200" dirty="0"/>
              <a:t>, and UMo fuels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The solid FP swelling for UMo is given by the above equation, where </a:t>
            </a:r>
            <a:r>
              <a:rPr lang="en-US" sz="2200" dirty="0" err="1"/>
              <a:t>fd</a:t>
            </a:r>
            <a:r>
              <a:rPr lang="en-US" sz="2200" dirty="0"/>
              <a:t> is fission density in 10</a:t>
            </a:r>
            <a:r>
              <a:rPr lang="en-US" sz="2200" baseline="30000" dirty="0"/>
              <a:t>27</a:t>
            </a:r>
            <a:r>
              <a:rPr lang="en-US" sz="2200" dirty="0"/>
              <a:t> fissions/m</a:t>
            </a:r>
            <a:r>
              <a:rPr lang="en-US" sz="2200" baseline="30000" dirty="0"/>
              <a:t>3</a:t>
            </a:r>
          </a:p>
          <a:p>
            <a:r>
              <a:rPr lang="en-US" sz="2200" dirty="0"/>
              <a:t>50% burnup is approximately 4x10</a:t>
            </a:r>
            <a:r>
              <a:rPr lang="en-US" sz="2200" baseline="30000" dirty="0"/>
              <a:t>27</a:t>
            </a:r>
            <a:r>
              <a:rPr lang="en-US" sz="2200" dirty="0"/>
              <a:t> f/m</a:t>
            </a:r>
            <a:r>
              <a:rPr lang="en-US" sz="2200" baseline="30000" dirty="0"/>
              <a:t>3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594DA-D3DD-8843-A187-5EDC3CB9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2E240-62B1-0246-9E4F-E52035322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055" y="3647284"/>
            <a:ext cx="16764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7600"/>
      </p:ext>
    </p:extLst>
  </p:cSld>
  <p:clrMapOvr>
    <a:masterClrMapping/>
  </p:clrMapOvr>
</p:sld>
</file>

<file path=ppt/theme/theme1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2897</TotalTime>
  <Words>1921</Words>
  <Application>Microsoft Macintosh PowerPoint</Application>
  <PresentationFormat>Widescreen</PresentationFormat>
  <Paragraphs>166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Helvetica</vt:lpstr>
      <vt:lpstr>1_NCStateU-horizontal-left-logo</vt:lpstr>
      <vt:lpstr>NE 591: Advanced Reactor Materials</vt:lpstr>
      <vt:lpstr>Last Time</vt:lpstr>
      <vt:lpstr>Research reactors</vt:lpstr>
      <vt:lpstr>Intermetallic Fuels</vt:lpstr>
      <vt:lpstr>Intermetallic Fuels</vt:lpstr>
      <vt:lpstr>U-Al Alloys</vt:lpstr>
      <vt:lpstr>U-Al Alloys</vt:lpstr>
      <vt:lpstr>U-Al Phases</vt:lpstr>
      <vt:lpstr>Fuel Swelling</vt:lpstr>
      <vt:lpstr>Fuel Swelling</vt:lpstr>
      <vt:lpstr>Fuel Swelling</vt:lpstr>
      <vt:lpstr>Amorphization</vt:lpstr>
      <vt:lpstr>UAl-Al Interaction</vt:lpstr>
      <vt:lpstr>U-Al Summary</vt:lpstr>
      <vt:lpstr>RERTR</vt:lpstr>
      <vt:lpstr>U-Si</vt:lpstr>
      <vt:lpstr>USi Fabrication</vt:lpstr>
      <vt:lpstr>USi Fabrication</vt:lpstr>
      <vt:lpstr>USi Fuel Swelling</vt:lpstr>
      <vt:lpstr>Amorphous Swelling</vt:lpstr>
      <vt:lpstr>USi Swelling</vt:lpstr>
      <vt:lpstr>USi Swelling</vt:lpstr>
      <vt:lpstr>USi Swelling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 591: Advanced Reactor Materials</dc:title>
  <dc:creator>Benjamin W. Beeler</dc:creator>
  <cp:lastModifiedBy>Benjamin W. Beeler</cp:lastModifiedBy>
  <cp:revision>8</cp:revision>
  <dcterms:created xsi:type="dcterms:W3CDTF">2021-06-30T18:29:00Z</dcterms:created>
  <dcterms:modified xsi:type="dcterms:W3CDTF">2021-10-28T16:59:52Z</dcterms:modified>
</cp:coreProperties>
</file>